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49" r:id="rId2"/>
    <p:sldId id="354" r:id="rId3"/>
    <p:sldId id="355" r:id="rId4"/>
    <p:sldId id="372" r:id="rId5"/>
    <p:sldId id="378" r:id="rId6"/>
    <p:sldId id="380" r:id="rId7"/>
    <p:sldId id="388" r:id="rId8"/>
    <p:sldId id="390" r:id="rId9"/>
    <p:sldId id="401" r:id="rId10"/>
    <p:sldId id="421" r:id="rId11"/>
    <p:sldId id="423" r:id="rId12"/>
    <p:sldId id="431" r:id="rId13"/>
    <p:sldId id="445" r:id="rId14"/>
    <p:sldId id="447" r:id="rId15"/>
    <p:sldId id="450" r:id="rId16"/>
    <p:sldId id="451" r:id="rId17"/>
    <p:sldId id="452" r:id="rId1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1C5DD"/>
    <a:srgbClr val="E93BC4"/>
    <a:srgbClr val="B9CAB2"/>
    <a:srgbClr val="D2DDCD"/>
    <a:srgbClr val="AABFA1"/>
    <a:srgbClr val="3CB71F"/>
    <a:srgbClr val="EAA4E0"/>
    <a:srgbClr val="76473A"/>
    <a:srgbClr val="E9F36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26.10.2018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26.10.2018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26.10.2018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26.10.2018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85720" y="285728"/>
            <a:ext cx="8572560" cy="6286544"/>
          </a:xfrm>
          <a:ln w="63500" cmpd="dbl">
            <a:solidFill>
              <a:srgbClr val="11C5DD"/>
            </a:solidFill>
            <a:bevel/>
          </a:ln>
        </p:spPr>
        <p:txBody>
          <a:bodyPr>
            <a:normAutofit fontScale="92500" lnSpcReduction="20000"/>
          </a:bodyPr>
          <a:lstStyle/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4000" b="1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Aşağıdaki cümlelerin hangisinde koşul anlamı </a:t>
            </a:r>
            <a:r>
              <a:rPr lang="tr-TR" sz="4000" b="1" u="sng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vardır?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40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A) Aldığımız kararları desteklediğin sürece seninleyiz.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40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B) Üniversiteler, salonlarını geniş kitlelere açmak zorunda.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40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C) Öğrencilerin sanat etkinliklerine ilgisi gün geçtikçe artıyor.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40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D) Vakit bulamadığım için sosyal aktivitelere katılamıyorum.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85720" y="285728"/>
            <a:ext cx="8572560" cy="6286544"/>
          </a:xfrm>
          <a:ln w="63500" cmpd="dbl">
            <a:solidFill>
              <a:srgbClr val="11C5DD"/>
            </a:solidFill>
            <a:bevel/>
          </a:ln>
        </p:spPr>
        <p:txBody>
          <a:bodyPr>
            <a:noAutofit/>
          </a:bodyPr>
          <a:lstStyle/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3600" b="1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Aşağıdaki cümlelerin hangisinde örtülü anlam </a:t>
            </a:r>
            <a:r>
              <a:rPr lang="tr-TR" sz="3600" b="1" u="sng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yoktur? 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36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A) Düğün salonunun bahçesine dört sandalye bir de masa koymuş. 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36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B) Aracın yalnızca ön sol kapısında boya varmış. 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36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C) Bundan böyle yediklerine dikkat edecek. 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36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D) Okuldaki kurslara küçük sınıflardaki öğrenciler de ilgi göstermeye başladı.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85720" y="285728"/>
            <a:ext cx="8572560" cy="6286544"/>
          </a:xfrm>
          <a:ln w="63500" cmpd="dbl">
            <a:solidFill>
              <a:srgbClr val="11C5DD"/>
            </a:solidFill>
            <a:bevel/>
          </a:ln>
        </p:spPr>
        <p:txBody>
          <a:bodyPr>
            <a:noAutofit/>
          </a:bodyPr>
          <a:lstStyle/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b="1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Aşağıdaki cümlelerin hangisi, kanıtlanabilirlik yönüyle </a:t>
            </a:r>
            <a:r>
              <a:rPr lang="tr-TR" b="1" u="sng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farklıdır?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A) Kapalıçarşı’nın yapımına 1461 yılında başlanmıştır.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B) O yıllarda devlet hazinesinin bir bölümü Kapalıçarşı’da saklanırdı.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C) Çarşı, IV. Mehmet zamanından itibaren 20 defa yangın geçirmiş.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D) Bu yangınlarda birçok güzelim eser zarar görmüş.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85720" y="285728"/>
            <a:ext cx="8572560" cy="6286544"/>
          </a:xfrm>
          <a:ln w="63500" cmpd="dbl">
            <a:solidFill>
              <a:srgbClr val="11C5DD"/>
            </a:solidFill>
            <a:bevel/>
          </a:ln>
        </p:spPr>
        <p:txBody>
          <a:bodyPr>
            <a:noAutofit/>
          </a:bodyPr>
          <a:lstStyle/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b="1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Aşağıdaki cümlelerin hangisi, bir eleştirmenin üslupla ilgili </a:t>
            </a:r>
            <a:r>
              <a:rPr lang="tr-TR" b="1" u="sng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yargısıdır?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A) Söyleyişine çarpıcılık kazandırmak için karşıtlıklardan yararlanıyor.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B) Son kitabındaki kahramanlarının davranışları okuyucu tarafından benimsenmedi.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C) Burada yine kahramanların aralarındaki çekişmelerini görüyoruz.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D) Bu kitabın anlattığı konu sıradan okuyucu için yeterli olur ancak.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85720" y="285728"/>
            <a:ext cx="8572560" cy="6286544"/>
          </a:xfrm>
          <a:ln w="63500" cmpd="dbl">
            <a:solidFill>
              <a:srgbClr val="11C5DD"/>
            </a:solidFill>
            <a:bevel/>
          </a:ln>
        </p:spPr>
        <p:txBody>
          <a:bodyPr>
            <a:noAutofit/>
          </a:bodyPr>
          <a:lstStyle/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3600" b="1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Aşağıdaki cümlelerin hangisinde doğrudan anlatım </a:t>
            </a:r>
            <a:r>
              <a:rPr lang="tr-TR" sz="3600" b="1" u="sng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yoktur?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36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A) Kırık bir kalbi onarmak imkânsızdır, der eskiler.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36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B) “Bükemediğin eli öpeceksin.” demişler.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36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C) Beni bir daha yanında bulamayacaksın, diye konuştu.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36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D) Karşılanmayan ihtiyaçların insanı rahatsız ettiğini söylerler.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85720" y="285728"/>
            <a:ext cx="8572560" cy="6286544"/>
          </a:xfrm>
          <a:ln w="63500" cmpd="dbl">
            <a:solidFill>
              <a:srgbClr val="11C5DD"/>
            </a:solidFill>
            <a:bevel/>
          </a:ln>
        </p:spPr>
        <p:txBody>
          <a:bodyPr>
            <a:noAutofit/>
          </a:bodyPr>
          <a:lstStyle/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3300" b="1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Aşağıdaki cümlelerin hangisi, dolaylı anlatıma örnek </a:t>
            </a:r>
            <a:r>
              <a:rPr lang="tr-TR" sz="3300" b="1" u="sng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değildir?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33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A) Atalarımız cahil kendisinin düşmanıdır, demiş.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33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B) Her insanın doğal olarak bilgiyi arzuladığını söylüyor Aristo.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33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C) Bencil adamın, can sıkıntısından kurtulamayacağını söyler </a:t>
            </a:r>
            <a:r>
              <a:rPr lang="tr-TR" sz="3300" dirty="0" err="1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Geothe</a:t>
            </a:r>
            <a:r>
              <a:rPr lang="tr-TR" sz="33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.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33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D) Annem işimi çabuk yapmam gerektiğini söyledi.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85720" y="285728"/>
            <a:ext cx="8572560" cy="6286544"/>
          </a:xfrm>
          <a:ln w="63500" cmpd="dbl">
            <a:solidFill>
              <a:srgbClr val="11C5DD"/>
            </a:solidFill>
            <a:bevel/>
          </a:ln>
        </p:spPr>
        <p:txBody>
          <a:bodyPr>
            <a:normAutofit/>
          </a:bodyPr>
          <a:lstStyle/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4000" b="1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Aşağıdaki cümlelerin hangisinde olasılık (ihtimal) anlamı </a:t>
            </a:r>
            <a:r>
              <a:rPr lang="tr-TR" sz="4000" b="1" u="sng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vardır?</a:t>
            </a:r>
          </a:p>
          <a:p>
            <a:pPr marL="742950" indent="-742950" algn="l">
              <a:lnSpc>
                <a:spcPct val="115000"/>
              </a:lnSpc>
              <a:spcAft>
                <a:spcPts val="0"/>
              </a:spcAft>
              <a:buFont typeface="+mj-lt"/>
              <a:buAutoNum type="alphaUcPeriod"/>
            </a:pPr>
            <a:r>
              <a:rPr lang="tr-TR" sz="40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Sizin çalışkan olmadığınızı kim söyleyebilir?</a:t>
            </a:r>
          </a:p>
          <a:p>
            <a:pPr marL="742950" indent="-742950" algn="l">
              <a:lnSpc>
                <a:spcPct val="115000"/>
              </a:lnSpc>
              <a:spcAft>
                <a:spcPts val="0"/>
              </a:spcAft>
              <a:buFont typeface="+mj-lt"/>
              <a:buAutoNum type="alphaUcPeriod"/>
            </a:pPr>
            <a:r>
              <a:rPr lang="tr-TR" sz="40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Bu kolay işi siz de yapabilirsiniz.</a:t>
            </a:r>
          </a:p>
          <a:p>
            <a:pPr marL="742950" indent="-742950" algn="l">
              <a:lnSpc>
                <a:spcPct val="115000"/>
              </a:lnSpc>
              <a:spcAft>
                <a:spcPts val="0"/>
              </a:spcAft>
              <a:buFont typeface="+mj-lt"/>
              <a:buAutoNum type="alphaUcPeriod"/>
            </a:pPr>
            <a:r>
              <a:rPr lang="tr-TR" sz="40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Yarın sizinle burada buluşabiliriz.</a:t>
            </a:r>
          </a:p>
          <a:p>
            <a:pPr marL="742950" indent="-742950" algn="l">
              <a:lnSpc>
                <a:spcPct val="115000"/>
              </a:lnSpc>
              <a:spcAft>
                <a:spcPts val="0"/>
              </a:spcAft>
              <a:buFont typeface="+mj-lt"/>
              <a:buAutoNum type="alphaUcPeriod"/>
            </a:pPr>
            <a:r>
              <a:rPr lang="tr-TR" sz="40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Elektrik yarım saat içinde gelebilir.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85720" y="285728"/>
            <a:ext cx="8572560" cy="6286544"/>
          </a:xfrm>
          <a:ln w="63500" cmpd="dbl">
            <a:solidFill>
              <a:srgbClr val="11C5DD"/>
            </a:solidFill>
            <a:bevel/>
          </a:ln>
        </p:spPr>
        <p:txBody>
          <a:bodyPr>
            <a:noAutofit/>
          </a:bodyPr>
          <a:lstStyle/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3400" b="1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Aşağıdaki cümlelerin hangisinde abartma </a:t>
            </a:r>
            <a:r>
              <a:rPr lang="tr-TR" sz="3400" b="1" u="sng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söz konusudur?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34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A) Yolunu kaybeden çocuğun çığlıkları dağı taşı titretiyordu.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34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B) Arabanın anahtarını her yerde </a:t>
            </a:r>
            <a:r>
              <a:rPr lang="tr-TR" sz="34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aradı; </a:t>
            </a:r>
            <a:r>
              <a:rPr lang="tr-TR" sz="34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ama hiçbir yerde bulamadı.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34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C) Kiralık ev bulmak için akşama dek dolaştık.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34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D) Sınavda başarılı olabilmek için sabaha kadar çalıştı.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85720" y="285728"/>
            <a:ext cx="8572560" cy="6286544"/>
          </a:xfrm>
          <a:ln w="63500" cmpd="dbl">
            <a:solidFill>
              <a:srgbClr val="11C5DD"/>
            </a:solidFill>
            <a:bevel/>
          </a:ln>
        </p:spPr>
        <p:txBody>
          <a:bodyPr>
            <a:normAutofit fontScale="92500" lnSpcReduction="20000"/>
          </a:bodyPr>
          <a:lstStyle/>
          <a:p>
            <a:pPr algn="l">
              <a:lnSpc>
                <a:spcPct val="115000"/>
              </a:lnSpc>
            </a:pPr>
            <a:r>
              <a:rPr lang="tr-TR" sz="4000" b="1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Aşağıdaki cümlelerin hangisinde “şaşırma” anlamı </a:t>
            </a:r>
            <a:r>
              <a:rPr lang="tr-TR" sz="4000" b="1" u="sng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vardır?</a:t>
            </a:r>
          </a:p>
          <a:p>
            <a:pPr algn="l">
              <a:lnSpc>
                <a:spcPct val="115000"/>
              </a:lnSpc>
            </a:pPr>
            <a:r>
              <a:rPr lang="tr-TR" sz="40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A) Araba kaldırımdan yukarı çıkıp karşıdaki dükkâna daldı.</a:t>
            </a:r>
          </a:p>
          <a:p>
            <a:pPr algn="l">
              <a:lnSpc>
                <a:spcPct val="115000"/>
              </a:lnSpc>
            </a:pPr>
            <a:r>
              <a:rPr lang="tr-TR" sz="40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B) Babanın verdiği harçlığı boşa harcamamalısın.</a:t>
            </a:r>
          </a:p>
          <a:p>
            <a:pPr algn="l">
              <a:lnSpc>
                <a:spcPct val="115000"/>
              </a:lnSpc>
            </a:pPr>
            <a:r>
              <a:rPr lang="tr-TR" sz="40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C) Gelen sesler meğer farenin tıkırtıları değil miymiş?</a:t>
            </a:r>
          </a:p>
          <a:p>
            <a:pPr algn="l">
              <a:lnSpc>
                <a:spcPct val="115000"/>
              </a:lnSpc>
            </a:pPr>
            <a:r>
              <a:rPr lang="tr-TR" sz="40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D) Çocuğun aşağı sarkması hepimizin yüreğini ağzına getirdi.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endParaRPr lang="tr-TR" sz="4000" dirty="0" smtClean="0">
              <a:solidFill>
                <a:schemeClr val="tx1"/>
              </a:solidFill>
              <a:latin typeface="Times New Roman"/>
              <a:ea typeface="Calibri"/>
              <a:cs typeface="Times New Roman"/>
            </a:endParaRPr>
          </a:p>
          <a:p>
            <a:pPr algn="l">
              <a:lnSpc>
                <a:spcPct val="115000"/>
              </a:lnSpc>
              <a:spcAft>
                <a:spcPts val="0"/>
              </a:spcAft>
            </a:pPr>
            <a:endParaRPr lang="tr-TR" sz="4000" dirty="0" smtClean="0">
              <a:solidFill>
                <a:schemeClr val="tx1"/>
              </a:solidFill>
              <a:latin typeface="Times New Roman"/>
              <a:ea typeface="Calibri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85720" y="285728"/>
            <a:ext cx="8572560" cy="6286544"/>
          </a:xfrm>
          <a:ln w="63500" cmpd="dbl">
            <a:solidFill>
              <a:srgbClr val="11C5DD"/>
            </a:solidFill>
            <a:bevel/>
          </a:ln>
        </p:spPr>
        <p:txBody>
          <a:bodyPr>
            <a:normAutofit fontScale="92500"/>
          </a:bodyPr>
          <a:lstStyle/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40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1. içinde 		2. bulutlarla		3. saat 	           4. kaplanmıştı		5. birkaç 		6. kapkara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40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7. gökyüzü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4000" b="1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Yukarıdaki sözcüklerle kurallı bir cümle oluşturulursa, sözcüklerden hangisi sondan üçüncü sırada </a:t>
            </a:r>
            <a:r>
              <a:rPr lang="tr-TR" sz="4000" b="1" u="sng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yer alır?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40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A) birkaç 			B) kapkara	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40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C) içinde        			D) gökyüzü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85720" y="285728"/>
            <a:ext cx="8572560" cy="6286544"/>
          </a:xfrm>
          <a:ln w="63500" cmpd="dbl">
            <a:solidFill>
              <a:srgbClr val="11C5DD"/>
            </a:solidFill>
            <a:bevel/>
          </a:ln>
        </p:spPr>
        <p:txBody>
          <a:bodyPr>
            <a:noAutofit/>
          </a:bodyPr>
          <a:lstStyle/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4000" b="1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“İçin” sözcüğü, aşağıdaki cümlelerden hangisine “amaç” anlamı </a:t>
            </a:r>
            <a:r>
              <a:rPr lang="tr-TR" sz="4000" b="1" u="sng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katmıştır?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40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A) Buraya siz çağırdığınız için geldim.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40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B) Biraz dinlenmek için odasına çekildi.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40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C) Onu, dürüst olduğu için beğeniyorum.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40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D) Benim için hava hoş.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85720" y="285728"/>
            <a:ext cx="8572560" cy="6286544"/>
          </a:xfrm>
          <a:ln w="63500" cmpd="dbl">
            <a:solidFill>
              <a:srgbClr val="11C5DD"/>
            </a:solidFill>
            <a:bevel/>
          </a:ln>
        </p:spPr>
        <p:txBody>
          <a:bodyPr>
            <a:noAutofit/>
          </a:bodyPr>
          <a:lstStyle/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3700" b="1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Aşağıdaki cümlelerin hangisinde sebep-sonuç ilişkisi </a:t>
            </a:r>
            <a:r>
              <a:rPr lang="tr-TR" sz="3700" b="1" u="sng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vardır?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37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A) Filmdeki canavar, kente kadar inmeye başlamıştı.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37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B) Canavar, önüne ne çıkarsa ağzına atıyordu.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37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C) Ege ve Ece, korktukları için kanepede büzülmüşlerdi.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37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D) Ece televizyonu kapattı.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85720" y="285728"/>
            <a:ext cx="8572560" cy="6286544"/>
          </a:xfrm>
          <a:ln w="63500" cmpd="dbl">
            <a:solidFill>
              <a:srgbClr val="11C5DD"/>
            </a:solidFill>
            <a:bevel/>
          </a:ln>
        </p:spPr>
        <p:txBody>
          <a:bodyPr>
            <a:noAutofit/>
          </a:bodyPr>
          <a:lstStyle/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4000" b="1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Aşağıdaki cümlelerin hangisi nesnel bir </a:t>
            </a:r>
            <a:r>
              <a:rPr lang="tr-TR" sz="4000" b="1" u="sng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yargıdır?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40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A) Akşamki diziyi çok beğendim.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40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B) Hayatımda okuduğum en güzel kitap.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40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C) Dünya’nın iki türlü hareketi vardır.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40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D) Odanın şekli böyle çok daha güzel olmuş.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85720" y="285728"/>
            <a:ext cx="8572560" cy="6286544"/>
          </a:xfrm>
          <a:ln w="63500" cmpd="dbl">
            <a:solidFill>
              <a:srgbClr val="11C5DD"/>
            </a:solidFill>
            <a:bevel/>
          </a:ln>
        </p:spPr>
        <p:txBody>
          <a:bodyPr>
            <a:noAutofit/>
          </a:bodyPr>
          <a:lstStyle/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4000" b="1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Aşağıdaki cümlelerin hangisinde “öznellik” </a:t>
            </a:r>
            <a:r>
              <a:rPr lang="tr-TR" sz="4000" b="1" u="sng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söz konusudur?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40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A) Aile, kutsal ve değerli bir kurumdur.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40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B) Biz beş kişilik bir aileyiz.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40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C) Ben ailenin en küçük çocuğuyum.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40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D) Ben de ailemin tek kızıyım.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85720" y="285728"/>
            <a:ext cx="8572560" cy="6286544"/>
          </a:xfrm>
          <a:ln w="63500" cmpd="dbl">
            <a:solidFill>
              <a:srgbClr val="11C5DD"/>
            </a:solidFill>
            <a:bevel/>
          </a:ln>
        </p:spPr>
        <p:txBody>
          <a:bodyPr>
            <a:noAutofit/>
          </a:bodyPr>
          <a:lstStyle/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34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"Bazıları . . . olarak doğar, bazıları sonradan büyüklük . . . bazılarını da . . . büyük yaparlar.” 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3400" b="1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Yukarıda verilen cümlede boşluklar en mantıklı şekilde hangi kelimelerle </a:t>
            </a:r>
            <a:r>
              <a:rPr lang="tr-TR" sz="3400" b="1" u="sng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tamamlanabilir?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34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A) küçük - üstlenir - ite kaka 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34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B) büyük - kazanır - zorla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34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C) küçük - gösterir – küçükken 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34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D) büyük - taslar – iteleyerek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85720" y="285728"/>
            <a:ext cx="8572560" cy="6286544"/>
          </a:xfrm>
          <a:ln w="63500" cmpd="dbl">
            <a:solidFill>
              <a:srgbClr val="11C5DD"/>
            </a:solidFill>
            <a:bevel/>
          </a:ln>
        </p:spPr>
        <p:txBody>
          <a:bodyPr>
            <a:noAutofit/>
          </a:bodyPr>
          <a:lstStyle/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3600" b="1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Aşağıdaki cümlelerin hangisinde “dokunma” duyusundan “işitme” duyusuna bir aktarım </a:t>
            </a:r>
            <a:r>
              <a:rPr lang="tr-TR" sz="3600" b="1" u="sng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söz konusudur?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36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A) Başkan, yumuşak bir sesle salonu uyardı.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36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B) Hastane koridorunda acı bir çığlık duyuldu.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36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C) Şahin bakışlı bir delikanlı odaya girdi.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36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D) Minik kedi adeta kükreyerek yemeğini korumaya çalışıyordu.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85720" y="285728"/>
            <a:ext cx="8572560" cy="6286544"/>
          </a:xfrm>
          <a:ln w="63500" cmpd="dbl">
            <a:solidFill>
              <a:srgbClr val="11C5DD"/>
            </a:solidFill>
            <a:bevel/>
          </a:ln>
        </p:spPr>
        <p:txBody>
          <a:bodyPr>
            <a:noAutofit/>
          </a:bodyPr>
          <a:lstStyle/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3400" b="1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Aşağıdaki cümlelerin hangisi “içerik” ile </a:t>
            </a:r>
            <a:r>
              <a:rPr lang="tr-TR" sz="3400" b="1" u="sng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ilgilidir?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34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A) “Adı Aylin”, Ayşe </a:t>
            </a:r>
            <a:r>
              <a:rPr lang="tr-TR" sz="3400" dirty="0" err="1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Kulin’in</a:t>
            </a:r>
            <a:r>
              <a:rPr lang="tr-TR" sz="34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 kitabıdır.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34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B) “</a:t>
            </a:r>
            <a:r>
              <a:rPr lang="tr-TR" sz="3400" dirty="0" err="1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Çalışkuşu</a:t>
            </a:r>
            <a:r>
              <a:rPr lang="tr-TR" sz="34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” romanında genç bir öğretmenin başından geçenler anlatılmaktadır.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34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C) “İstanbul’u Dinliyorum” Orhan Veli’nin bir şiiridir.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34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D) Türk edebiyatında ilk köy romanı “</a:t>
            </a:r>
            <a:r>
              <a:rPr lang="tr-TR" sz="3400" dirty="0" err="1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Karabibik”tir</a:t>
            </a:r>
            <a:r>
              <a:rPr lang="tr-TR" sz="34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380</TotalTime>
  <Words>767</Words>
  <PresentationFormat>Ekran Gösterisi (4:3)</PresentationFormat>
  <Paragraphs>86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18" baseType="lpstr">
      <vt:lpstr>Ofis Teması</vt:lpstr>
      <vt:lpstr>Slayt 1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  <vt:lpstr>Slayt 12</vt:lpstr>
      <vt:lpstr>Slayt 13</vt:lpstr>
      <vt:lpstr>Slayt 14</vt:lpstr>
      <vt:lpstr>Slayt 15</vt:lpstr>
      <vt:lpstr>Slayt 16</vt:lpstr>
      <vt:lpstr>Slayt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Gerçek Anlam</dc:title>
  <dc:creator>İBRAHİM</dc:creator>
  <cp:lastModifiedBy>İBRAHİM</cp:lastModifiedBy>
  <cp:revision>317</cp:revision>
  <dcterms:created xsi:type="dcterms:W3CDTF">2018-10-03T15:27:40Z</dcterms:created>
  <dcterms:modified xsi:type="dcterms:W3CDTF">2018-10-26T20:39:02Z</dcterms:modified>
</cp:coreProperties>
</file>